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83" r:id="rId5"/>
    <p:sldId id="290" r:id="rId6"/>
    <p:sldId id="304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02" r:id="rId15"/>
    <p:sldId id="299" r:id="rId16"/>
    <p:sldId id="300" r:id="rId17"/>
    <p:sldId id="301" r:id="rId18"/>
    <p:sldId id="303" r:id="rId19"/>
    <p:sldId id="298" r:id="rId20"/>
    <p:sldId id="289" r:id="rId21"/>
    <p:sldId id="288" r:id="rId22"/>
    <p:sldId id="287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37021"/>
    <a:srgbClr val="FF714F"/>
    <a:srgbClr val="FF4F25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>
        <p:scale>
          <a:sx n="100" d="100"/>
          <a:sy n="100" d="100"/>
        </p:scale>
        <p:origin x="-58" y="125"/>
      </p:cViewPr>
      <p:guideLst>
        <p:guide orient="horz" pos="1296"/>
        <p:guide pos="288"/>
        <p:guide pos="50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01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10/12/2013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10/12/2013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0.wma"/><Relationship Id="rId7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microsoft.com/office/2007/relationships/media" Target="../media/media10.wma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wma"/><Relationship Id="rId7" Type="http://schemas.openxmlformats.org/officeDocument/2006/relationships/image" Target="../media/image12.png"/><Relationship Id="rId2" Type="http://schemas.microsoft.com/office/2007/relationships/media" Target="../media/media9.wma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514830"/>
            <a:ext cx="5852564" cy="1169551"/>
          </a:xfrm>
        </p:spPr>
        <p:txBody>
          <a:bodyPr/>
          <a:lstStyle/>
          <a:p>
            <a:r>
              <a:rPr lang="en-US" dirty="0" smtClean="0"/>
              <a:t>Layers of Computer Science,</a:t>
            </a:r>
            <a:br>
              <a:rPr lang="en-US" dirty="0" smtClean="0"/>
            </a:br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10/12/2013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856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180267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1802678"/>
                <a:ext cx="4907280" cy="381451"/>
              </a:xfrm>
              <a:prstGeom prst="rect">
                <a:avLst/>
              </a:prstGeom>
              <a:blipFill rotWithShape="1">
                <a:blip r:embed="rId5"/>
                <a:stretch>
                  <a:fillRect l="-1118" t="-322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14580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45803"/>
                <a:ext cx="5872480" cy="381451"/>
              </a:xfrm>
              <a:prstGeom prst="rect">
                <a:avLst/>
              </a:prstGeom>
              <a:blipFill rotWithShape="1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13123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13075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13075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382003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44758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44758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44758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44758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44758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44758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180136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1801368"/>
                <a:ext cx="4907280" cy="381451"/>
              </a:xfrm>
              <a:prstGeom prst="rect">
                <a:avLst/>
              </a:prstGeom>
              <a:blipFill rotWithShape="1">
                <a:blip r:embed="rId10"/>
                <a:stretch>
                  <a:fillRect l="-994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14884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48840"/>
                <a:ext cx="5872480" cy="381451"/>
              </a:xfrm>
              <a:prstGeom prst="rect">
                <a:avLst/>
              </a:prstGeom>
              <a:blipFill rotWithShape="1">
                <a:blip r:embed="rId11"/>
                <a:stretch>
                  <a:fillRect l="-83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 advTm="2406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Bib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 advTm="3588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a significantly faster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(compared to memory) </a:t>
                </a:r>
                <a:r>
                  <a:rPr lang="en-US" dirty="0" smtClean="0"/>
                  <a:t>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(fully controlled by a programmer)</a:t>
                </a:r>
                <a:r>
                  <a:rPr lang="en-US" dirty="0" smtClean="0"/>
                  <a:t>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(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PC</a:t>
                </a:r>
                <a:r>
                  <a:rPr lang="en-US" dirty="0" smtClean="0"/>
                  <a:t>)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/>
                    </a:solidFill>
                  </a:rPr>
                  <a:t>GPR</a:t>
                </a:r>
                <a:r>
                  <a:rPr lang="en-US" dirty="0"/>
                  <a:t>) </a:t>
                </a:r>
                <a:r>
                  <a:rPr lang="en-US" dirty="0" smtClean="0"/>
                  <a:t>is used to store intermediate calculations.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There are many examples of other registers </a:t>
                </a:r>
                <a:r>
                  <a:rPr lang="en-US" dirty="0">
                    <a:solidFill>
                      <a:schemeClr val="bg2"/>
                    </a:solidFill>
                  </a:rPr>
                  <a:t>(Flags, Control Registers, etc.)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  <a:blipFill rotWithShape="1">
                <a:blip r:embed="rId5"/>
                <a:stretch>
                  <a:fillRect l="-1980" t="-2008" r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 advTm="3105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</a:t>
            </a:r>
            <a:r>
              <a:rPr lang="en-US" sz="1800" dirty="0">
                <a:solidFill>
                  <a:schemeClr val="bg2"/>
                </a:solidFill>
              </a:rPr>
              <a:t>(move operation)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>
                <a:solidFill>
                  <a:schemeClr val="bg2"/>
                </a:solidFill>
              </a:rPr>
              <a:t>(memory → register ) </a:t>
            </a:r>
            <a:r>
              <a:rPr lang="en-US" sz="1800" dirty="0"/>
              <a:t>&amp; stores </a:t>
            </a:r>
            <a:r>
              <a:rPr lang="en-US" sz="1800" dirty="0">
                <a:solidFill>
                  <a:schemeClr val="bg2"/>
                </a:solidFill>
              </a:rPr>
              <a:t>(register ← 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</a:t>
            </a:r>
            <a:r>
              <a:rPr lang="en-US" sz="1800" dirty="0" smtClean="0">
                <a:solidFill>
                  <a:schemeClr val="bg2"/>
                </a:solidFill>
              </a:rPr>
              <a:t>(taking decision: loops, if-else)</a:t>
            </a:r>
            <a:endParaRPr lang="en-US" sz="1800" dirty="0">
              <a:solidFill>
                <a:schemeClr val="bg2"/>
              </a:solidFill>
            </a:endParaRP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</a:t>
            </a:r>
            <a:r>
              <a:rPr lang="en-US" sz="1600" dirty="0" smtClean="0">
                <a:solidFill>
                  <a:schemeClr val="bg2"/>
                </a:solidFill>
              </a:rPr>
              <a:t>(set new value into PC)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</a:t>
            </a:r>
            <a:r>
              <a:rPr lang="en-US" sz="1600" dirty="0">
                <a:solidFill>
                  <a:schemeClr val="bg2"/>
                </a:solidFill>
              </a:rPr>
              <a:t>(if (condition) then PC new </a:t>
            </a:r>
            <a:r>
              <a:rPr lang="en-US" sz="1600" dirty="0" smtClean="0">
                <a:solidFill>
                  <a:schemeClr val="bg2"/>
                </a:solidFill>
              </a:rPr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</a:t>
            </a:r>
            <a:r>
              <a:rPr lang="en-US" sz="1600" dirty="0">
                <a:solidFill>
                  <a:schemeClr val="bg2"/>
                </a:solidFill>
              </a:rPr>
              <a:t>(Procedure call)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 advTm="6534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Integer Arithmetic instruction format </a:t>
            </a:r>
            <a:br>
              <a:rPr lang="en-US" dirty="0" smtClean="0"/>
            </a:br>
            <a:r>
              <a:rPr lang="en-US" dirty="0" smtClean="0"/>
              <a:t>(R-type)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5840"/>
            <a:ext cx="8228012" cy="3962400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All MIPS instruction (not only R-Type) has fixed length of 4 Bytes</a:t>
            </a:r>
          </a:p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MIPS arithmetic instructions work only with registers.</a:t>
            </a:r>
          </a:p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The filed description: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o</a:t>
            </a:r>
            <a:r>
              <a:rPr lang="en-US" sz="1600" dirty="0" err="1" smtClean="0">
                <a:solidFill>
                  <a:schemeClr val="accent1"/>
                </a:solidFill>
              </a:rPr>
              <a:t>pcode</a:t>
            </a:r>
            <a:r>
              <a:rPr lang="en-US" sz="1600" dirty="0" smtClean="0"/>
              <a:t> denotes of the operation that is performed by this instruction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 stores register number of for the first source operand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 smtClean="0"/>
              <a:t> </a:t>
            </a:r>
            <a:r>
              <a:rPr lang="en-US" sz="1600" dirty="0"/>
              <a:t>stores register number of for the </a:t>
            </a:r>
            <a:r>
              <a:rPr lang="en-US" sz="1600" dirty="0" smtClean="0"/>
              <a:t>second </a:t>
            </a:r>
            <a:r>
              <a:rPr lang="en-US" sz="1600" dirty="0"/>
              <a:t>source </a:t>
            </a:r>
            <a:r>
              <a:rPr lang="en-US" sz="1600" dirty="0" smtClean="0"/>
              <a:t>operand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rd</a:t>
            </a:r>
            <a:r>
              <a:rPr lang="en-US" sz="1600" dirty="0" smtClean="0"/>
              <a:t> stores register number where the result (</a:t>
            </a:r>
            <a:r>
              <a:rPr lang="en-US" sz="1600" dirty="0"/>
              <a:t>destination </a:t>
            </a:r>
            <a:r>
              <a:rPr lang="en-US" sz="1600" dirty="0" smtClean="0"/>
              <a:t>operand) will be put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hamt</a:t>
            </a:r>
            <a:r>
              <a:rPr lang="en-US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– used in shift instructions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funct</a:t>
            </a:r>
            <a:r>
              <a:rPr lang="en-US" sz="1600" dirty="0" smtClean="0"/>
              <a:t> is a </a:t>
            </a:r>
            <a:r>
              <a:rPr lang="en-US" sz="1600" i="1" dirty="0" smtClean="0"/>
              <a:t>function code</a:t>
            </a:r>
            <a:r>
              <a:rPr lang="en-US" sz="1600" dirty="0" smtClean="0"/>
              <a:t>. It can slightly change the behavior of the operation encoded in </a:t>
            </a:r>
            <a:r>
              <a:rPr lang="en-US" sz="1600" dirty="0" err="1" smtClean="0"/>
              <a:t>opcode</a:t>
            </a:r>
            <a:r>
              <a:rPr lang="en-US" sz="1600" dirty="0" smtClean="0"/>
              <a:t>.</a:t>
            </a:r>
            <a:endParaRPr lang="en-US" sz="1600" i="1" dirty="0"/>
          </a:p>
          <a:p>
            <a:pPr marL="528638" lvl="1" indent="-342900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224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7904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3568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9232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4896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056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224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904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3568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9232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4896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7056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344597"/>
      </p:ext>
    </p:extLst>
  </p:cSld>
  <p:clrMapOvr>
    <a:masterClrMapping/>
  </p:clrMapOvr>
  <p:transition advTm="3166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Integer Arithmetic instruction format </a:t>
            </a:r>
            <a:br>
              <a:rPr lang="en-US" dirty="0" smtClean="0"/>
            </a:br>
            <a:r>
              <a:rPr lang="en-US" dirty="0" smtClean="0"/>
              <a:t>(R-type)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224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7904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3568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9232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4896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056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224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904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3568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9232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4896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7056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0120" y="2287648"/>
            <a:ext cx="3398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6871" y="3436428"/>
            <a:ext cx="678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000000| 10001 | 10010 | 01000 | 00000 | 100000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361667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467449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539376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56331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65181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53688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61667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add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467449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$s1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539376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$s2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656331" y="2828666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$t0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8449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signed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0200" y="2257168"/>
            <a:ext cx="32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+mn-lt"/>
              </a:rPr>
              <a:t>Example: </a:t>
            </a:r>
            <a:r>
              <a:rPr lang="en-US" sz="2400" dirty="0" smtClean="0">
                <a:latin typeface="+mn-lt"/>
              </a:rPr>
              <a:t>encoding of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0199" y="3933568"/>
            <a:ext cx="834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Due to Little Endian in the memory the bits of this instructions are “mirrored”: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345148" y="533673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465718" y="533673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161964" y="4753221"/>
            <a:ext cx="381836" cy="561431"/>
            <a:chOff x="734010" y="4545573"/>
            <a:chExt cx="316452" cy="665348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>
              <a:off x="885825" y="5001507"/>
              <a:ext cx="0" cy="20941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734010" y="4545573"/>
              <a:ext cx="316452" cy="474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</a:t>
              </a:r>
            </a:p>
          </p:txBody>
        </p:sp>
      </p:grpSp>
      <p:sp>
        <p:nvSpPr>
          <p:cNvPr id="46" name="Rectangle 45"/>
          <p:cNvSpPr/>
          <p:nvPr/>
        </p:nvSpPr>
        <p:spPr bwMode="auto">
          <a:xfrm>
            <a:off x="2345214" y="5423649"/>
            <a:ext cx="1120570" cy="33187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00000100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464669" y="5423650"/>
            <a:ext cx="1120570" cy="326126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00000010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171847" y="5723112"/>
            <a:ext cx="583797" cy="623977"/>
            <a:chOff x="298703" y="4307840"/>
            <a:chExt cx="583797" cy="623977"/>
          </a:xfrm>
        </p:grpSpPr>
        <p:sp>
          <p:nvSpPr>
            <p:cNvPr id="52" name="TextBox 51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53" name="Straight Arrow Connector 52"/>
            <p:cNvCxnSpPr>
              <a:stCxn id="52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3671316" y="5723112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11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935713" y="5723112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6</a:t>
              </a: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3145824" y="4753220"/>
            <a:ext cx="639920" cy="561431"/>
            <a:chOff x="3145824" y="4753220"/>
            <a:chExt cx="639920" cy="561431"/>
          </a:xfrm>
        </p:grpSpPr>
        <p:cxnSp>
          <p:nvCxnSpPr>
            <p:cNvPr id="62" name="Straight Arrow Connector 61"/>
            <p:cNvCxnSpPr/>
            <p:nvPr/>
          </p:nvCxnSpPr>
          <p:spPr bwMode="auto">
            <a:xfrm>
              <a:off x="3458048" y="5137944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3145824" y="4753220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IP+1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273015" y="4768606"/>
            <a:ext cx="639920" cy="561431"/>
            <a:chOff x="4273015" y="4768606"/>
            <a:chExt cx="639920" cy="561431"/>
          </a:xfrm>
        </p:grpSpPr>
        <p:cxnSp>
          <p:nvCxnSpPr>
            <p:cNvPr id="64" name="Straight Arrow Connector 63"/>
            <p:cNvCxnSpPr/>
            <p:nvPr/>
          </p:nvCxnSpPr>
          <p:spPr bwMode="auto">
            <a:xfrm>
              <a:off x="4585239" y="5153330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4273015" y="4768606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IP+2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375858" y="4768606"/>
            <a:ext cx="639920" cy="561431"/>
            <a:chOff x="5375858" y="4768606"/>
            <a:chExt cx="639920" cy="561431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5705227" y="5153330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5375858" y="4768606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IP+3</a:t>
              </a: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5706859" y="5337706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1224576" y="5331991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827429" y="5337706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93153" y="533718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92104" y="5423649"/>
            <a:ext cx="1120570" cy="326128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01001100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047803" y="5723112"/>
            <a:ext cx="583797" cy="623977"/>
            <a:chOff x="1195971" y="4307840"/>
            <a:chExt cx="583797" cy="623977"/>
          </a:xfrm>
        </p:grpSpPr>
        <p:sp>
          <p:nvSpPr>
            <p:cNvPr id="77" name="TextBox 76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21</a:t>
              </a:r>
            </a:p>
          </p:txBody>
        </p:sp>
        <p:cxnSp>
          <p:nvCxnSpPr>
            <p:cNvPr id="78" name="Straight Arrow Connector 77"/>
            <p:cNvCxnSpPr>
              <a:stCxn id="77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80" name="Rectangle 79"/>
          <p:cNvSpPr/>
          <p:nvPr/>
        </p:nvSpPr>
        <p:spPr bwMode="auto">
          <a:xfrm>
            <a:off x="5712674" y="5423648"/>
            <a:ext cx="1120570" cy="331874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01000000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792439" y="5723112"/>
            <a:ext cx="583797" cy="623977"/>
            <a:chOff x="1195971" y="4307840"/>
            <a:chExt cx="583797" cy="623977"/>
          </a:xfrm>
        </p:grpSpPr>
        <p:sp>
          <p:nvSpPr>
            <p:cNvPr id="86" name="TextBox 85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26</a:t>
              </a:r>
            </a:p>
          </p:txBody>
        </p:sp>
        <p:cxnSp>
          <p:nvCxnSpPr>
            <p:cNvPr id="87" name="Straight Arrow Connector 86"/>
            <p:cNvCxnSpPr>
              <a:stCxn id="86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95" name="Group 94"/>
          <p:cNvGrpSpPr/>
          <p:nvPr/>
        </p:nvGrpSpPr>
        <p:grpSpPr>
          <a:xfrm>
            <a:off x="6451801" y="5723112"/>
            <a:ext cx="583797" cy="623977"/>
            <a:chOff x="1195971" y="4307840"/>
            <a:chExt cx="583797" cy="623977"/>
          </a:xfrm>
        </p:grpSpPr>
        <p:sp>
          <p:nvSpPr>
            <p:cNvPr id="96" name="TextBox 95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31</a:t>
              </a:r>
            </a:p>
          </p:txBody>
        </p:sp>
        <p:cxnSp>
          <p:nvCxnSpPr>
            <p:cNvPr id="97" name="Straight Arrow Connector 96"/>
            <p:cNvCxnSpPr>
              <a:stCxn id="96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98" name="TextBox 97"/>
          <p:cNvSpPr txBox="1"/>
          <p:nvPr/>
        </p:nvSpPr>
        <p:spPr>
          <a:xfrm flipH="1">
            <a:off x="-197223" y="4768606"/>
            <a:ext cx="1712258" cy="523220"/>
          </a:xfrm>
          <a:prstGeom prst="callout2">
            <a:avLst>
              <a:gd name="adj1" fmla="val 47878"/>
              <a:gd name="adj2" fmla="val -9462"/>
              <a:gd name="adj3" fmla="val 47878"/>
              <a:gd name="adj4" fmla="val -27159"/>
              <a:gd name="adj5" fmla="val 34299"/>
              <a:gd name="adj6" fmla="val -39501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ysClr val="windowText" lastClr="000000"/>
                </a:solidFill>
              </a:rPr>
              <a:t>Start address of the instruction</a:t>
            </a:r>
            <a:endParaRPr lang="en-US" sz="1400" dirty="0" smtClean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2473571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3220367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3963912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4708547" y="5814008"/>
            <a:ext cx="628007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39702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6084336" y="5814008"/>
            <a:ext cx="659363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416494" y="5723112"/>
            <a:ext cx="583797" cy="623977"/>
            <a:chOff x="1195971" y="4307840"/>
            <a:chExt cx="583797" cy="623977"/>
          </a:xfrm>
        </p:grpSpPr>
        <p:sp>
          <p:nvSpPr>
            <p:cNvPr id="49" name="TextBox 4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16</a:t>
              </a:r>
            </a:p>
          </p:txBody>
        </p:sp>
        <p:cxnSp>
          <p:nvCxnSpPr>
            <p:cNvPr id="50" name="Straight Arrow Connector 49"/>
            <p:cNvCxnSpPr>
              <a:stCxn id="4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628186"/>
      </p:ext>
    </p:extLst>
  </p:cSld>
  <p:clrMapOvr>
    <a:masterClrMapping/>
  </p:clrMapOvr>
  <p:transition advTm="4715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0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29" grpId="0"/>
      <p:bldP spid="34" grpId="0" animBg="1"/>
      <p:bldP spid="35" grpId="0" animBg="1"/>
      <p:bldP spid="46" grpId="0"/>
      <p:bldP spid="47" grpId="0"/>
      <p:bldP spid="71" grpId="0" animBg="1"/>
      <p:bldP spid="72" grpId="0" animBg="1"/>
      <p:bldP spid="73" grpId="0" animBg="1"/>
      <p:bldP spid="74" grpId="0" animBg="1"/>
      <p:bldP spid="75" grpId="0"/>
      <p:bldP spid="80" grpId="0"/>
      <p:bldP spid="98" grpId="0" animBg="1"/>
      <p:bldP spid="100" grpId="0"/>
      <p:bldP spid="101" grpId="0"/>
      <p:bldP spid="102" grpId="0"/>
      <p:bldP spid="103" grpId="0"/>
      <p:bldP spid="104" grpId="0"/>
      <p:bldP spid="105" grpId="0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 Cycle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9440" y="1021052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Fetch Instruction by PC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9440" y="1879290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Read registers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9440" y="273278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Process Calculations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9440" y="3586283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Read</a:t>
            </a:r>
            <a:r>
              <a:rPr lang="ru-RU" sz="2000" b="1" dirty="0" smtClean="0">
                <a:latin typeface="Neo Sans Intel" pitchFamily="34" charset="0"/>
                <a:cs typeface="Arial" pitchFamily="34" charset="0"/>
              </a:rPr>
              <a:t>/</a:t>
            </a: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</a:t>
            </a:r>
          </a:p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Memory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9440" y="4439779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 registers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9440" y="529327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Update PC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9600" y="1031212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Download instruction from the memory using value stored in the program counter (PC) register as an address.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9600" y="1879290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Read values of registers which are pointed by the instruction as their source operands.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9600" y="2732786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Execute an action encoded in the instruction (e.g. addition, subtraction, address calculation, etc.).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9600" y="3586283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into the memory or read the value using the address calculated on the previous step.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9600" y="4439779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or the value read on the previous step into the memory.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9600" y="5211995"/>
            <a:ext cx="55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Update the program counter to the next instruction: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latin typeface="+mn-lt"/>
              </a:rPr>
              <a:t>Or it is a taken branch then: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BranchOffset</a:t>
            </a:r>
            <a:endParaRPr lang="en-US" sz="1600" dirty="0" smtClean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Elbow Connector 17"/>
          <p:cNvCxnSpPr>
            <a:stCxn id="9" idx="2"/>
            <a:endCxn id="4" idx="0"/>
          </p:cNvCxnSpPr>
          <p:nvPr/>
        </p:nvCxnSpPr>
        <p:spPr bwMode="auto">
          <a:xfrm rot="5400000" flipH="1">
            <a:off x="-805180" y="3583912"/>
            <a:ext cx="5125720" cy="12700"/>
          </a:xfrm>
          <a:prstGeom prst="bentConnector5">
            <a:avLst>
              <a:gd name="adj1" fmla="val -2676"/>
              <a:gd name="adj2" fmla="val 10920000"/>
              <a:gd name="adj3" fmla="val 106839"/>
            </a:avLst>
          </a:prstGeom>
          <a:solidFill>
            <a:schemeClr val="bg1"/>
          </a:solidFill>
          <a:ln w="28575" cap="rnd" cmpd="sng" algn="ctr">
            <a:solidFill>
              <a:srgbClr val="C00000"/>
            </a:solidFill>
            <a:prstDash val="solid"/>
            <a:round/>
            <a:headEnd type="oval" w="lg" len="lg"/>
            <a:tailEnd type="arrow" w="lg" len="lg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777233"/>
      </p:ext>
    </p:extLst>
  </p:cSld>
  <p:clrMapOvr>
    <a:masterClrMapping/>
  </p:clrMapOvr>
  <p:transition advTm="5769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3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David M. </a:t>
            </a:r>
            <a:r>
              <a:rPr lang="en-US" dirty="0" err="1" smtClean="0">
                <a:hlinkClick r:id="rId4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5"/>
              </a:rPr>
              <a:t>EE4720-L1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3692"/>
            <a:ext cx="8228012" cy="125645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omputer </a:t>
            </a:r>
            <a:r>
              <a:rPr lang="en-US" dirty="0"/>
              <a:t>architecture is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design </a:t>
            </a:r>
            <a:r>
              <a:rPr lang="en-US" i="1" dirty="0">
                <a:solidFill>
                  <a:schemeClr val="accent1"/>
                </a:solidFill>
              </a:rPr>
              <a:t>of the abstraction layers </a:t>
            </a:r>
            <a:r>
              <a:rPr lang="en-US" dirty="0"/>
              <a:t>that allow us to </a:t>
            </a:r>
            <a:r>
              <a:rPr lang="en-US" dirty="0" smtClean="0"/>
              <a:t>implement information </a:t>
            </a:r>
            <a:r>
              <a:rPr lang="en-US" dirty="0"/>
              <a:t>processing applications efficiently </a:t>
            </a:r>
            <a:r>
              <a:rPr lang="en-US" dirty="0" smtClean="0"/>
              <a:t>using available </a:t>
            </a:r>
            <a:r>
              <a:rPr lang="en-US" dirty="0"/>
              <a:t>manufacturing technologies.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689412" y="2411520"/>
            <a:ext cx="3729317" cy="591671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Neo Sans Inte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89412" y="5065086"/>
            <a:ext cx="3729317" cy="591671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>
                <a:solidFill>
                  <a:schemeClr val="lt1"/>
                </a:solidFill>
                <a:latin typeface="Neo Sans Intel" pitchFamily="34" charset="0"/>
                <a:cs typeface="Arial" pitchFamily="34" charset="0"/>
              </a:rPr>
              <a:t>Physics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 bwMode="auto">
          <a:xfrm>
            <a:off x="4554071" y="3003191"/>
            <a:ext cx="0" cy="206189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5011270" y="363929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</a:rPr>
              <a:t>Decision: 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3656849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</a:rPr>
              <a:t>Issue: 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gap is too large to cross it over in one step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15107"/>
      </p:ext>
    </p:extLst>
  </p:cSld>
  <p:clrMapOvr>
    <a:masterClrMapping/>
  </p:clrMapOvr>
  <p:transition advTm="1868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uild="p"/>
      <p:bldP spid="6" grpId="0" animBg="1"/>
      <p:bldP spid="7" grpId="0" animBg="1"/>
      <p:bldP spid="15" grpId="0" build="p"/>
      <p:bldP spid="16" grpId="0" build="p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00535" y="103990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00535" y="158668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00535" y="213347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300535" y="2680261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3" name="Line Callout 2 (No Border) 2"/>
          <p:cNvSpPr/>
          <p:nvPr/>
        </p:nvSpPr>
        <p:spPr bwMode="auto">
          <a:xfrm>
            <a:off x="7469326" y="752634"/>
            <a:ext cx="1644193" cy="546786"/>
          </a:xfrm>
          <a:prstGeom prst="callout2">
            <a:avLst>
              <a:gd name="adj1" fmla="val 47834"/>
              <a:gd name="adj2" fmla="val -2142"/>
              <a:gd name="adj3" fmla="val 47834"/>
              <a:gd name="adj4" fmla="val -12165"/>
              <a:gd name="adj5" fmla="val 96100"/>
              <a:gd name="adj6" fmla="val -30069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Compressing pictures,  text editing, music/video encoding,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games, etc.</a:t>
            </a:r>
          </a:p>
        </p:txBody>
      </p:sp>
      <p:sp>
        <p:nvSpPr>
          <p:cNvPr id="34" name="Line Callout 2 (No Border) 33"/>
          <p:cNvSpPr/>
          <p:nvPr/>
        </p:nvSpPr>
        <p:spPr bwMode="auto">
          <a:xfrm flipH="1">
            <a:off x="255743" y="1016981"/>
            <a:ext cx="1412726" cy="546786"/>
          </a:xfrm>
          <a:prstGeom prst="callout2">
            <a:avLst>
              <a:gd name="adj1" fmla="val 110546"/>
              <a:gd name="adj2" fmla="val 3252"/>
              <a:gd name="adj3" fmla="val 138418"/>
              <a:gd name="adj4" fmla="val -11087"/>
              <a:gd name="adj5" fmla="val 141160"/>
              <a:gd name="adj6" fmla="val -36395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Fractal compression,</a:t>
            </a:r>
          </a:p>
          <a:p>
            <a:pPr algn="r"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Entropy encoding,</a:t>
            </a:r>
          </a:p>
          <a:p>
            <a:pPr algn="r"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Quick sort, etc.</a:t>
            </a:r>
          </a:p>
        </p:txBody>
      </p:sp>
      <p:sp>
        <p:nvSpPr>
          <p:cNvPr id="36" name="Line Callout 2 (No Border) 35"/>
          <p:cNvSpPr/>
          <p:nvPr/>
        </p:nvSpPr>
        <p:spPr bwMode="auto">
          <a:xfrm>
            <a:off x="7469327" y="2014658"/>
            <a:ext cx="1493116" cy="614241"/>
          </a:xfrm>
          <a:prstGeom prst="callout2">
            <a:avLst>
              <a:gd name="adj1" fmla="val 34188"/>
              <a:gd name="adj2" fmla="val -2142"/>
              <a:gd name="adj3" fmla="val 36669"/>
              <a:gd name="adj4" fmla="val -12165"/>
              <a:gd name="adj5" fmla="val 64512"/>
              <a:gd name="adj6" fmla="val -33159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Representation of algorithms on Java, C++,  Python, etc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  <a:endParaRPr lang="en-US" sz="1200" dirty="0" smtClean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Line Callout 2 (No Border) 36"/>
          <p:cNvSpPr/>
          <p:nvPr/>
        </p:nvSpPr>
        <p:spPr bwMode="auto">
          <a:xfrm>
            <a:off x="7469327" y="2930394"/>
            <a:ext cx="1493116" cy="614241"/>
          </a:xfrm>
          <a:prstGeom prst="callout2">
            <a:avLst>
              <a:gd name="adj1" fmla="val 47834"/>
              <a:gd name="adj2" fmla="val -2142"/>
              <a:gd name="adj3" fmla="val 47834"/>
              <a:gd name="adj4" fmla="val -12165"/>
              <a:gd name="adj5" fmla="val 16616"/>
              <a:gd name="adj6" fmla="val -33691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Execution under control of OS: Unix, Windows </a:t>
            </a:r>
          </a:p>
        </p:txBody>
      </p:sp>
      <p:sp>
        <p:nvSpPr>
          <p:cNvPr id="38" name="Line Callout 2 (No Border) 37"/>
          <p:cNvSpPr/>
          <p:nvPr/>
        </p:nvSpPr>
        <p:spPr bwMode="auto">
          <a:xfrm flipH="1">
            <a:off x="-60960" y="2373139"/>
            <a:ext cx="1985174" cy="680161"/>
          </a:xfrm>
          <a:prstGeom prst="callout2">
            <a:avLst>
              <a:gd name="adj1" fmla="val 140188"/>
              <a:gd name="adj2" fmla="val 21104"/>
              <a:gd name="adj3" fmla="val 163568"/>
              <a:gd name="adj4" fmla="val 12835"/>
              <a:gd name="adj5" fmla="val 163456"/>
              <a:gd name="adj6" fmla="val -13375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R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epresentation of programs in machine commands, definition of main structures and mechanisms: MIPS, x86, ARM, POWER, Itanium, etc.</a:t>
            </a:r>
          </a:p>
        </p:txBody>
      </p:sp>
      <p:sp>
        <p:nvSpPr>
          <p:cNvPr id="39" name="Line Callout 2 (No Border) 38"/>
          <p:cNvSpPr/>
          <p:nvPr/>
        </p:nvSpPr>
        <p:spPr bwMode="auto">
          <a:xfrm>
            <a:off x="7469327" y="4046533"/>
            <a:ext cx="1493116" cy="614241"/>
          </a:xfrm>
          <a:prstGeom prst="callout2">
            <a:avLst>
              <a:gd name="adj1" fmla="val 47834"/>
              <a:gd name="adj2" fmla="val -2142"/>
              <a:gd name="adj3" fmla="val 47834"/>
              <a:gd name="adj4" fmla="val -12165"/>
              <a:gd name="adj5" fmla="val 13348"/>
              <a:gd name="adj6" fmla="val -30776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High-level structure of hardware: caches, buses, registers, etc.</a:t>
            </a:r>
          </a:p>
        </p:txBody>
      </p:sp>
      <p:sp>
        <p:nvSpPr>
          <p:cNvPr id="40" name="Line Callout 2 (No Border) 39"/>
          <p:cNvSpPr/>
          <p:nvPr/>
        </p:nvSpPr>
        <p:spPr bwMode="auto">
          <a:xfrm flipH="1">
            <a:off x="83817" y="4503041"/>
            <a:ext cx="1701581" cy="614241"/>
          </a:xfrm>
          <a:prstGeom prst="callout2">
            <a:avLst>
              <a:gd name="adj1" fmla="val 47834"/>
              <a:gd name="adj2" fmla="val -2142"/>
              <a:gd name="adj3" fmla="val 29226"/>
              <a:gd name="adj4" fmla="val -13508"/>
              <a:gd name="adj5" fmla="val 25192"/>
              <a:gd name="adj6" fmla="val -25019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Detailed representation of hardware: floor plan, wires, etc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1" name="Line Callout 2 (No Border) 40"/>
          <p:cNvSpPr/>
          <p:nvPr/>
        </p:nvSpPr>
        <p:spPr bwMode="auto">
          <a:xfrm flipH="1">
            <a:off x="83817" y="5317204"/>
            <a:ext cx="1840398" cy="614241"/>
          </a:xfrm>
          <a:prstGeom prst="callout2">
            <a:avLst>
              <a:gd name="adj1" fmla="val 30466"/>
              <a:gd name="adj2" fmla="val 18849"/>
              <a:gd name="adj3" fmla="val -4890"/>
              <a:gd name="adj4" fmla="val 1705"/>
              <a:gd name="adj5" fmla="val -14506"/>
              <a:gd name="adj6" fmla="val -14030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Structure of base elements and transistors</a:t>
            </a:r>
          </a:p>
        </p:txBody>
      </p:sp>
      <p:sp>
        <p:nvSpPr>
          <p:cNvPr id="42" name="Line Callout 2 (No Border) 41"/>
          <p:cNvSpPr/>
          <p:nvPr/>
        </p:nvSpPr>
        <p:spPr bwMode="auto">
          <a:xfrm>
            <a:off x="7469327" y="5477803"/>
            <a:ext cx="1644192" cy="614241"/>
          </a:xfrm>
          <a:prstGeom prst="callout2">
            <a:avLst>
              <a:gd name="adj1" fmla="val 47834"/>
              <a:gd name="adj2" fmla="val -2142"/>
              <a:gd name="adj3" fmla="val 47834"/>
              <a:gd name="adj4" fmla="val -12165"/>
              <a:gd name="adj5" fmla="val 28087"/>
              <a:gd name="adj6" fmla="val -25935"/>
            </a:avLst>
          </a:prstGeom>
          <a:noFill/>
          <a:ln w="3175" cap="flat" cmpd="sng" algn="ctr">
            <a:solidFill>
              <a:schemeClr val="bg2"/>
            </a:solidFill>
            <a:prstDash val="lg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Diffusion of electrons, structure of semiconductors, etc.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416347"/>
      </p:ext>
    </p:extLst>
  </p:cSld>
  <p:clrMapOvr>
    <a:masterClrMapping/>
  </p:clrMapOvr>
  <p:transition advTm="577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9" grpId="0" animBg="1"/>
      <p:bldP spid="10" grpId="0" animBg="1"/>
      <p:bldP spid="11" grpId="0" animBg="1"/>
      <p:bldP spid="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00535" y="103990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00535" y="158668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00535" y="213347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300535" y="2680261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7055227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7082119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530" y="4596688"/>
            <a:ext cx="1452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Hardware</a:t>
            </a:r>
            <a:r>
              <a:rPr lang="en-US" dirty="0" smtClean="0">
                <a:latin typeface="+mn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530" y="1884525"/>
            <a:ext cx="1434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Software</a:t>
            </a:r>
            <a:r>
              <a:rPr lang="en-US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05904" y="1037407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2305904" y="3231308"/>
            <a:ext cx="4632576" cy="523864"/>
          </a:xfrm>
          <a:prstGeom prst="roundRect">
            <a:avLst/>
          </a:prstGeom>
          <a:gradFill>
            <a:gsLst>
              <a:gs pos="0">
                <a:srgbClr val="C00000"/>
              </a:gs>
              <a:gs pos="80000">
                <a:srgbClr val="FF4F25"/>
              </a:gs>
              <a:gs pos="100000">
                <a:srgbClr val="FF714F"/>
              </a:gs>
            </a:gsLst>
          </a:gra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96939" y="3773102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473" y="2893367"/>
            <a:ext cx="168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37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 between HW and SW</a:t>
            </a:r>
            <a:endParaRPr lang="en-US" sz="2000" dirty="0" smtClean="0">
              <a:solidFill>
                <a:srgbClr val="F37021"/>
              </a:solidFill>
              <a:latin typeface="+mn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712259" y="3493240"/>
            <a:ext cx="486069" cy="292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5328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1" animBg="1"/>
      <p:bldP spid="5" grpId="1" animBg="1"/>
      <p:bldP spid="6" grpId="1" animBg="1"/>
      <p:bldP spid="7" grpId="1" animBg="1"/>
      <p:bldP spid="8" grpId="1" animBg="1"/>
      <p:bldP spid="12" grpId="1" animBg="1"/>
      <p:bldP spid="9" grpId="1" animBg="1"/>
      <p:bldP spid="10" grpId="1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</a:t>
            </a:r>
            <a:r>
              <a:rPr lang="en-US" dirty="0" smtClean="0"/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</a:rPr>
              <a:t>(procedures, interrupt/exception handler, etc.) </a:t>
            </a:r>
            <a:r>
              <a:rPr lang="en-US" dirty="0"/>
              <a:t>and also some structures </a:t>
            </a:r>
            <a:r>
              <a:rPr lang="en-US" dirty="0">
                <a:solidFill>
                  <a:schemeClr val="bg2"/>
                </a:solidFill>
              </a:rPr>
              <a:t>(registers, memory, etc.) 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</a:t>
            </a:r>
            <a:r>
              <a:rPr lang="en-US" dirty="0" smtClean="0"/>
              <a:t>and support features defined in the </a:t>
            </a:r>
            <a:r>
              <a:rPr lang="en-US" dirty="0"/>
              <a:t>ISA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307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</a:t>
            </a:r>
            <a:r>
              <a:rPr lang="en-US" dirty="0" smtClean="0"/>
              <a:t>many others.</a:t>
            </a:r>
            <a:endParaRPr lang="en-US" dirty="0"/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 advTm="8520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ISA and their </a:t>
            </a:r>
            <a:r>
              <a:rPr lang="en-US" dirty="0" err="1" smtClean="0"/>
              <a:t>uArches</a:t>
            </a:r>
            <a:r>
              <a:rPr lang="en-US" dirty="0" smtClean="0"/>
              <a:t>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IA-32,,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/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 advTm="2738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used in our project)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used in our project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189560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54590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54590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08562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12003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 advTm="2094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(fully 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1">
                <a:blip r:embed="rId5"/>
                <a:stretch>
                  <a:fillRect l="-1851" t="-2712" r="-2491" b="-4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 advTm="4149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6.5|31.9|6.9|18.9|5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9.3|1.4|11.3|1.3|4|1.6|1.4|2.5|4.5|8|11.4|5.3|2.5|21.6|7.8|3.1|26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99.3|48.9|52.7|18.2|25.2|4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9|23.8|107.7|10|0.7|0|20|1.5|64.8|16|19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58.8|20|11.9|2.3|28.9|53.6|7.9|9.5|13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2|6.1|13|7.1|1.6|31.4|9.4|1.5|1.5|21.2|27|32.8|1.2|2|0.9|17.2|1.3|1.3|1.1|4.7|1.5|1.4|1.4|0.9|1.3|0.9|0.6|0.6|0.5|0.4|1.2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49.1|2.3|10.7|1.7|1.3|11.3|252.7|0.7|0.6|0.7|0.7|1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1|19.4|2.7|20.8|34.7|18.6|37.7|10.7|6.2|122|24.7|57.4|4.1|50.5|57.6|56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8.1|1.7|6.3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82.8|32.2|24.4|3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8|28.4|396.5|92.8|71.9|39|9.9|16.5|14.6|50.4|4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9.4|2|3|63.6|6.2|2.4|16.3|23.8|1.9|5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7.1|3.2|7.5|23.2|8.4|7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7.3|37.6|58.9|72.4|6.8|124.6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34|4.6|20.4|14.1|15.5|5.1|55.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4769</TotalTime>
  <Words>1754</Words>
  <Application>Microsoft Office PowerPoint</Application>
  <PresentationFormat>On-screen Show (4:3)</PresentationFormat>
  <Paragraphs>294</Paragraphs>
  <Slides>19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mdsp_2011</vt:lpstr>
      <vt:lpstr>Layers of Computer Science, ISA and uArch</vt:lpstr>
      <vt:lpstr>What is Computer Architecture?</vt:lpstr>
      <vt:lpstr>Layers of Abstraction</vt:lpstr>
      <vt:lpstr>Layers of Abstraction</vt:lpstr>
      <vt:lpstr>ISA and uArch</vt:lpstr>
      <vt:lpstr>ISA and uArch</vt:lpstr>
      <vt:lpstr>Example of ISA and their uArches: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MIPS Integer Arithmetic instruction format  (R-type)</vt:lpstr>
      <vt:lpstr>MIPS Integer Arithmetic instruction format  (R-type)</vt:lpstr>
      <vt:lpstr>Instruction Execution Cycle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158</cp:revision>
  <dcterms:created xsi:type="dcterms:W3CDTF">2011-10-24T08:13:52Z</dcterms:created>
  <dcterms:modified xsi:type="dcterms:W3CDTF">2013-10-13T06:51:08Z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